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2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3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8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8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5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4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9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8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7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1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21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vidzahumensky.cz/2023/11/21/nss-jak-je-dulezite-miti-organ-ochrany-zpf/" TargetMode="External"/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@davidzahumensky.cz" TargetMode="External"/><Relationship Id="rId2" Type="http://schemas.openxmlformats.org/officeDocument/2006/relationships/hyperlink" Target="http://www.davidzahumensky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vestorzahumny@gmail.cz" TargetMode="External"/><Relationship Id="rId4" Type="http://schemas.openxmlformats.org/officeDocument/2006/relationships/hyperlink" Target="http://www.investorzahumny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vidzahumensky.cz/2023/02/01/podminka-pripojeni-na-kanalizaci-v-uzemnim-planu-opet-u-nss/" TargetMode="External"/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vidzahumensky.cz/2023/02/22/nejvyssi-spravni-soud-ke-stavebni-uzavere/" TargetMode="External"/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vidzahumensky.cz/2023/03/30/krajsky-soud-v-praze-opet-k-nepripustne-podrobnosti-uzemniho-planu-pocet-bytovych-jednotek-a-parkovacich-stani/" TargetMode="External"/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vidzahumensky.cz/2023/03/23/nss-k-vymezeni-zastaveneho-uzemi-a-k-zavaznosti-ministerskych-metodik-pro-obce/" TargetMode="External"/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vidzahumensky.cz/2023/11/09/negativni-nahled-soudu-na-legitimni-ocekavani-investoru-ze-se-bude-stavet-podle-planu/" TargetMode="External"/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vidzahumensky.cz/2023/05/17/nss-chybejici-dopravni-napojeni-jako-duvod-pro-omezeni-zastavitelnosti/" TargetMode="External"/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vidzahumensky.cz/2023/05/10/soud-i-kdyz-je-vlastnik-pasivni-aspon-obecne-oduvodneni-uzemni-plan-mit-musi/" TargetMode="External"/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vidzahumensky.cz/2023/08/10/nss-a-vystavba-socialniho-bydleni-v-uzemnim-planu/" TargetMode="External"/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FD1DF-DC96-F648-1955-B888222B4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2499"/>
            <a:ext cx="5003074" cy="325185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Územní plány v soudní síni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8B165C-2321-FC6E-23C2-CA2E0FF2B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306" y="4270343"/>
            <a:ext cx="4953408" cy="1752084"/>
          </a:xfrm>
        </p:spPr>
        <p:txBody>
          <a:bodyPr anchor="b">
            <a:normAutofit/>
          </a:bodyPr>
          <a:lstStyle/>
          <a:p>
            <a:r>
              <a:rPr lang="cs-CZ" dirty="0"/>
              <a:t>2023 </a:t>
            </a: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56CBAB67-C68B-DB99-F25E-068614BCE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41226" y="1323612"/>
            <a:ext cx="5003074" cy="170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Obsah obrázku symbol, Písmo, logo, klipart&#10;&#10;Popis byl vytvořen automaticky">
            <a:extLst>
              <a:ext uri="{FF2B5EF4-FFF2-40B4-BE49-F238E27FC236}">
                <a16:creationId xmlns:a16="http://schemas.microsoft.com/office/drawing/2014/main" id="{90FCA037-C28A-F852-8F6A-8338218A9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511" y="3556638"/>
            <a:ext cx="2482502" cy="2501262"/>
          </a:xfrm>
          <a:prstGeom prst="rect">
            <a:avLst/>
          </a:prstGeom>
          <a:noFill/>
        </p:spPr>
      </p:pic>
      <p:sp>
        <p:nvSpPr>
          <p:cNvPr id="1057" name="Slide Number Placeholder 5">
            <a:extLst>
              <a:ext uri="{FF2B5EF4-FFF2-40B4-BE49-F238E27FC236}">
                <a16:creationId xmlns:a16="http://schemas.microsoft.com/office/drawing/2014/main" id="{80F305E9-AE7B-46C7-A36C-F5B9B8A0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0710" y="6449535"/>
            <a:ext cx="932279" cy="30845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FAE4C1A-77DB-4702-BC27-716D25204027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91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F142A-9A7F-E492-731F-C9455A349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zásadě kontinuity územního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5A50C1-3E15-1264-628D-FC689BD8F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fontAlgn="base">
              <a:buNone/>
            </a:pPr>
            <a:r>
              <a:rPr lang="cs-CZ" b="0" i="1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„Již z výše uvedeného plyne, že zásada kontinuity územního plánování pak bez dalšího nebrání změnám v území. Brání pouze tomu, aby ke změnám docházelo svévolně a bez náležitého odůvodnění. </a:t>
            </a:r>
            <a:r>
              <a:rPr lang="cs-CZ" b="0" i="1" dirty="0">
                <a:solidFill>
                  <a:srgbClr val="666666"/>
                </a:solidFill>
                <a:effectLst/>
                <a:latin typeface="inherit"/>
              </a:rPr>
              <a:t>To ale v daném případě nenastalo. Nemožnost změn jednou vymezených ploch by představovala překážku pro ústavně garantované právo obcí na místní samosprávu.</a:t>
            </a:r>
            <a:r>
              <a:rPr lang="cs-CZ" dirty="0">
                <a:solidFill>
                  <a:srgbClr val="666666"/>
                </a:solidFill>
                <a:latin typeface="Open Sans" panose="020B0606030504020204" pitchFamily="34" charset="0"/>
              </a:rPr>
              <a:t> </a:t>
            </a:r>
            <a:r>
              <a:rPr lang="cs-CZ" b="0" i="1" dirty="0">
                <a:solidFill>
                  <a:srgbClr val="666666"/>
                </a:solidFill>
                <a:effectLst/>
                <a:latin typeface="inherit"/>
              </a:rPr>
              <a:t>V podmínkách odpůrkyně by to pak znamenalo nemožnost reagovat na demografický vývoj, celkovou změnu charakteru obce, či na požadavky na životní prostředí, což se u odpůrkyně týká např. otázky zásobování vodou.“</a:t>
            </a:r>
          </a:p>
          <a:p>
            <a:pPr marL="0" indent="0" algn="l" fontAlgn="base">
              <a:buNone/>
            </a:pPr>
            <a:endParaRPr lang="cs-CZ" i="1" dirty="0">
              <a:solidFill>
                <a:srgbClr val="666666"/>
              </a:solidFill>
              <a:latin typeface="inherit"/>
            </a:endParaRPr>
          </a:p>
          <a:p>
            <a:pPr marL="0" indent="0" algn="l" fontAlgn="base">
              <a:buNone/>
            </a:pPr>
            <a:r>
              <a:rPr lang="pl-PL" sz="1600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Rozsudek NSS čj. 4 As 356/2021-61 ze dne 21. 11. 2023, dostupné na </a:t>
            </a:r>
            <a:r>
              <a:rPr lang="pl-PL" sz="1600" b="0" i="0" u="none" strike="noStrike" dirty="0">
                <a:solidFill>
                  <a:srgbClr val="ED1C24"/>
                </a:solidFill>
                <a:effectLst/>
                <a:latin typeface="Open Sans" panose="020B0606030504020204" pitchFamily="34" charset="0"/>
                <a:hlinkClick r:id="rId2"/>
              </a:rPr>
              <a:t>www.nssoud.cz</a:t>
            </a:r>
            <a:r>
              <a:rPr lang="pl-PL" sz="1600" b="0" i="0" u="none" strike="noStrike" dirty="0">
                <a:solidFill>
                  <a:srgbClr val="ED1C24"/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marL="0" indent="0" algn="l" fontAlgn="base">
              <a:buNone/>
            </a:pPr>
            <a:endParaRPr lang="pl-PL" sz="1600" dirty="0">
              <a:solidFill>
                <a:srgbClr val="ED1C24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pl-PL" sz="1600" dirty="0"/>
              <a:t>Více se dozvíte v </a:t>
            </a:r>
            <a:r>
              <a:rPr lang="pl-PL" sz="1600" b="1" dirty="0">
                <a:solidFill>
                  <a:srgbClr val="C00000"/>
                </a:solidFill>
                <a:hlinkClick r:id="rId3"/>
              </a:rPr>
              <a:t>našem článku. </a:t>
            </a:r>
            <a:endParaRPr lang="cs-CZ" sz="1600" b="1" dirty="0">
              <a:solidFill>
                <a:srgbClr val="C00000"/>
              </a:solidFill>
            </a:endParaRPr>
          </a:p>
          <a:p>
            <a:pPr marL="0" indent="0" algn="l" fontAlgn="base">
              <a:buNone/>
            </a:pPr>
            <a:endParaRPr lang="cs-CZ" sz="1600" b="0" i="0" dirty="0">
              <a:solidFill>
                <a:srgbClr val="666666"/>
              </a:solidFill>
              <a:effectLst/>
              <a:latin typeface="Open Sans" panose="020B0606030504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250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41CB9-8EB4-61A9-6054-DE791AAEF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B307C5-B8C1-A4D9-E172-B894B1415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Advokátní kancelář David </a:t>
            </a:r>
            <a:r>
              <a:rPr lang="cs-CZ" dirty="0" err="1"/>
              <a:t>Zahumenský</a:t>
            </a:r>
            <a:r>
              <a:rPr lang="cs-CZ" dirty="0"/>
              <a:t>, s.r.o.</a:t>
            </a:r>
          </a:p>
          <a:p>
            <a:r>
              <a:rPr lang="cs-CZ" dirty="0">
                <a:hlinkClick r:id="rId2"/>
              </a:rPr>
              <a:t>www.davidzahumensky.cz</a:t>
            </a:r>
            <a:endParaRPr lang="cs-CZ" dirty="0"/>
          </a:p>
          <a:p>
            <a:r>
              <a:rPr lang="cs-CZ" dirty="0"/>
              <a:t>Telefon: 608 719 535</a:t>
            </a:r>
          </a:p>
          <a:p>
            <a:r>
              <a:rPr lang="cs-CZ" dirty="0"/>
              <a:t>E-mail: </a:t>
            </a:r>
            <a:r>
              <a:rPr lang="cs-CZ" dirty="0">
                <a:hlinkClick r:id="rId3"/>
              </a:rPr>
              <a:t>david@davidzahumensky.cz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Investor za humny</a:t>
            </a:r>
          </a:p>
          <a:p>
            <a:r>
              <a:rPr lang="cs-CZ" dirty="0">
                <a:hlinkClick r:id="rId4"/>
              </a:rPr>
              <a:t>www.investorzahumny.cz</a:t>
            </a:r>
            <a:r>
              <a:rPr lang="cs-CZ" dirty="0"/>
              <a:t> </a:t>
            </a:r>
          </a:p>
          <a:p>
            <a:r>
              <a:rPr lang="cs-CZ" dirty="0"/>
              <a:t>Telefon: 721 725 474</a:t>
            </a:r>
          </a:p>
          <a:p>
            <a:r>
              <a:rPr lang="cs-CZ" dirty="0"/>
              <a:t>E-mail: </a:t>
            </a:r>
            <a:r>
              <a:rPr lang="cs-CZ" dirty="0">
                <a:hlinkClick r:id="rId5"/>
              </a:rPr>
              <a:t>investorzahumny@gmail.cz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6187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C036F-21F4-AA12-BFD7-F4868D335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Podmínka připojení na kanalizaci v územním plánu</a:t>
            </a:r>
            <a:br>
              <a:rPr lang="cs-CZ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7E4632-01F3-4154-FEA9-7225B3F35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i="1" dirty="0">
                <a:solidFill>
                  <a:srgbClr val="666666"/>
                </a:solidFill>
              </a:rPr>
              <a:t>„V</a:t>
            </a:r>
            <a:r>
              <a:rPr lang="cs-CZ" b="0" i="1" dirty="0">
                <a:solidFill>
                  <a:srgbClr val="666666"/>
                </a:solidFill>
                <a:effectLst/>
              </a:rPr>
              <a:t> územním plánu má být vymezena toliko koncepce veřejné infrastruktury, plochy veřejné infrastruktury, popřípadě umožněno využití jiných ploch k realizaci této infrastruktury. Ze stavebního zákona ani vyhlášky č. 500/2006 Sb. však nevyplývá, že by v rámci územního plánu mělo být závazným způsobem upraveno, jak bude v ploše řešeno zásobování staveb vodou a likvidace odpadních vod. Nelze tedy dovodit, že by bylo možné stanovit podmínku využití ploch spočívající v povinnosti připojit se na určitý druh veřejné infrastruktury.“</a:t>
            </a:r>
          </a:p>
          <a:p>
            <a:pPr marL="0" indent="0" algn="just">
              <a:buNone/>
            </a:pPr>
            <a:endParaRPr lang="cs-CZ" b="0" i="1" dirty="0">
              <a:solidFill>
                <a:srgbClr val="666666"/>
              </a:solidFill>
              <a:effectLst/>
            </a:endParaRPr>
          </a:p>
          <a:p>
            <a:pPr marL="0" indent="0">
              <a:buNone/>
            </a:pPr>
            <a:r>
              <a:rPr lang="pl-PL" sz="1600" dirty="0"/>
              <a:t>Podle rozsudku NSS ze dne 31. 1. 2023, čj. 7 As 376/2020 – 39, dostupný na </a:t>
            </a:r>
            <a:r>
              <a:rPr lang="pl-PL" sz="1600" dirty="0">
                <a:hlinkClick r:id="rId2"/>
              </a:rPr>
              <a:t>www.nssoud.cz</a:t>
            </a:r>
            <a:r>
              <a:rPr lang="pl-PL" sz="1600" dirty="0"/>
              <a:t>. 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Více se dozvíte v </a:t>
            </a:r>
            <a:r>
              <a:rPr lang="pl-PL" sz="1600" b="1" dirty="0">
                <a:solidFill>
                  <a:srgbClr val="C00000"/>
                </a:solidFill>
                <a:hlinkClick r:id="rId3"/>
              </a:rPr>
              <a:t>našem článku. </a:t>
            </a:r>
            <a:endParaRPr lang="cs-CZ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00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6505B-3D4A-842A-6E69-15BCFE193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odůvodnění stavební uzávěry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B1ED6B-2A42-B87D-5817-9D79CD7BC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 fontAlgn="base">
              <a:buNone/>
            </a:pPr>
            <a:r>
              <a:rPr lang="cs-CZ" b="0" i="1" dirty="0">
                <a:solidFill>
                  <a:srgbClr val="666666"/>
                </a:solidFill>
                <a:effectLst/>
              </a:rPr>
              <a:t>„Taktéž není podle okolností věci nezbytně nutné, aby budoucí využití území bylo v době vydání stavební uzávěry již zcela konkrétně definováno. Jde totiž o to, že při úvaze, zda je stavební uzávěry s ohledem na připravovanou územně plánovací dokumentaci zapotřebí, protože by mohlo dojít ke ztížení nebo znemožnění využití území podle připravované územní plánovací dokumentace, je nutno vycházet z aktuálního stavu…V tomto smyslu lze akceptovat méně konkrétní odůvodnění stavební uzávěry, pakliže ještě nedošlo k přesnější formulaci chystané územně plánovací dokumentace.“</a:t>
            </a:r>
          </a:p>
          <a:p>
            <a:pPr marL="0" indent="0" algn="l" fontAlgn="base">
              <a:buNone/>
            </a:pPr>
            <a:endParaRPr lang="cs-CZ" i="1" dirty="0">
              <a:solidFill>
                <a:srgbClr val="666666"/>
              </a:solidFill>
            </a:endParaRPr>
          </a:p>
          <a:p>
            <a:pPr marL="0" indent="0" algn="l" fontAlgn="base">
              <a:buNone/>
            </a:pPr>
            <a:r>
              <a:rPr lang="pl-PL" sz="1600" b="0" i="0" dirty="0">
                <a:solidFill>
                  <a:srgbClr val="666666"/>
                </a:solidFill>
                <a:effectLst/>
              </a:rPr>
              <a:t>Podle rozsudku NSS ze dne 21. 2. 2023, čj. 8 As 251/2021-91 dostupný na </a:t>
            </a:r>
            <a:r>
              <a:rPr lang="pl-PL" sz="1600" b="0" i="0" dirty="0">
                <a:solidFill>
                  <a:srgbClr val="666666"/>
                </a:solidFill>
                <a:effectLst/>
                <a:hlinkClick r:id="rId2"/>
              </a:rPr>
              <a:t>www.nssoud.cz</a:t>
            </a:r>
            <a:r>
              <a:rPr lang="pl-PL" sz="1600" b="0" i="0" dirty="0">
                <a:solidFill>
                  <a:srgbClr val="666666"/>
                </a:solidFill>
                <a:effectLst/>
              </a:rPr>
              <a:t>. </a:t>
            </a:r>
          </a:p>
          <a:p>
            <a:pPr marL="0" indent="0" algn="l" fontAlgn="base">
              <a:buNone/>
            </a:pPr>
            <a:endParaRPr lang="pl-PL" sz="1600" dirty="0">
              <a:solidFill>
                <a:srgbClr val="666666"/>
              </a:solidFill>
            </a:endParaRPr>
          </a:p>
          <a:p>
            <a:pPr marL="0" indent="0" fontAlgn="base">
              <a:buNone/>
            </a:pPr>
            <a:r>
              <a:rPr lang="pl-PL" sz="1600" dirty="0"/>
              <a:t>Více se dozvíte v </a:t>
            </a:r>
            <a:r>
              <a:rPr lang="pl-PL" sz="1600" b="1" dirty="0">
                <a:solidFill>
                  <a:srgbClr val="C00000"/>
                </a:solidFill>
                <a:hlinkClick r:id="rId3"/>
              </a:rPr>
              <a:t>našem článku. </a:t>
            </a:r>
            <a:endParaRPr lang="cs-CZ" sz="1600" b="1" dirty="0">
              <a:solidFill>
                <a:srgbClr val="C00000"/>
              </a:solidFill>
            </a:endParaRPr>
          </a:p>
          <a:p>
            <a:pPr marL="0" indent="0" algn="l" fontAlgn="base">
              <a:buNone/>
            </a:pPr>
            <a:endParaRPr lang="pl-PL" sz="1600" dirty="0">
              <a:solidFill>
                <a:srgbClr val="666666"/>
              </a:solidFill>
            </a:endParaRPr>
          </a:p>
          <a:p>
            <a:pPr marL="0" indent="0" algn="l" fontAlgn="base">
              <a:buNone/>
            </a:pPr>
            <a:endParaRPr lang="cs-CZ" sz="1600" b="0" i="0" dirty="0">
              <a:solidFill>
                <a:srgbClr val="666666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13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4782E-3942-CDA1-7803-47F5D738A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bytových jednotek a územní plán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44024-AEF1-E218-92B3-CCCBD7369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 fontAlgn="base">
              <a:buNone/>
            </a:pPr>
            <a:r>
              <a:rPr lang="cs-CZ" dirty="0"/>
              <a:t>„</a:t>
            </a:r>
            <a:r>
              <a:rPr lang="cs-CZ" i="1" dirty="0">
                <a:solidFill>
                  <a:srgbClr val="666666"/>
                </a:solidFill>
              </a:rPr>
              <a:t>N</a:t>
            </a:r>
            <a:r>
              <a:rPr lang="cs-CZ" b="0" i="1" dirty="0">
                <a:solidFill>
                  <a:srgbClr val="666666"/>
                </a:solidFill>
                <a:effectLst/>
              </a:rPr>
              <a:t>ení vyloučeno, aby územní plán pro jednotlivé funkční plochy stanovil, že rodinný dům může mít jen jedno nadzemní podlaží a podkroví, nebo např. jen dvě nadzemní podlaží bez podkroví apod. To je naopak jeden z nejběžnějších regulativů uplatňujících se v plochách pro bydlení v územních plánech… Je totiž třeba vyjít z toho, že základní pravidlo zakazuje, aby součástí územního plánu byly podrobnosti příslušející regulačnímu plánu. Výše předestřená argumentace toto pravidlo popírá, a proto ji soud zavrhl.</a:t>
            </a:r>
            <a:r>
              <a:rPr lang="cs-CZ" dirty="0">
                <a:solidFill>
                  <a:srgbClr val="666666"/>
                </a:solidFill>
              </a:rPr>
              <a:t> </a:t>
            </a:r>
            <a:r>
              <a:rPr lang="cs-CZ" b="0" i="1" dirty="0">
                <a:solidFill>
                  <a:srgbClr val="666666"/>
                </a:solidFill>
                <a:effectLst/>
              </a:rPr>
              <a:t>Výjimka ze základního pravidla je možná, ovšem pouze při splnění formální podmínky spočívající v přijetí rozhodnutí (jež je součástí rozhodnutí o pořízení územního plánu či zadání územního plánu) o pořízení územního plánu s prvky regulačního plánu. Splnění této formální podmínky umožňuje, aby součástí územního plánu byly i regulativy odpovídající svojí podrobností regulačnímu plánu. </a:t>
            </a:r>
          </a:p>
          <a:p>
            <a:pPr marL="0" indent="0" algn="l" fontAlgn="base">
              <a:buNone/>
            </a:pPr>
            <a:endParaRPr lang="cs-CZ" i="1" dirty="0">
              <a:solidFill>
                <a:srgbClr val="666666"/>
              </a:solidFill>
            </a:endParaRPr>
          </a:p>
          <a:p>
            <a:pPr marL="0" indent="0" algn="l" fontAlgn="base">
              <a:buNone/>
            </a:pPr>
            <a:r>
              <a:rPr lang="pl-PL" sz="1900" b="0" i="0" dirty="0">
                <a:solidFill>
                  <a:srgbClr val="666666"/>
                </a:solidFill>
                <a:effectLst/>
              </a:rPr>
              <a:t>Podle rozsudku Krajského soudu v Praze ze dne 5. 9. 2022, čj. 55 A 35/2022-91, dostupný na </a:t>
            </a:r>
            <a:r>
              <a:rPr lang="pl-PL" sz="1900" b="0" i="0" dirty="0">
                <a:solidFill>
                  <a:srgbClr val="666666"/>
                </a:solidFill>
                <a:effectLst/>
                <a:hlinkClick r:id="rId2"/>
              </a:rPr>
              <a:t>www.nssoud.cz</a:t>
            </a:r>
            <a:r>
              <a:rPr lang="pl-PL" sz="1900" b="0" i="0" dirty="0">
                <a:solidFill>
                  <a:srgbClr val="666666"/>
                </a:solidFill>
                <a:effectLst/>
              </a:rPr>
              <a:t>. </a:t>
            </a:r>
          </a:p>
          <a:p>
            <a:pPr marL="0" indent="0" algn="l" fontAlgn="base">
              <a:buNone/>
            </a:pPr>
            <a:endParaRPr lang="pl-PL" sz="1900" dirty="0">
              <a:solidFill>
                <a:srgbClr val="666666"/>
              </a:solidFill>
            </a:endParaRPr>
          </a:p>
          <a:p>
            <a:pPr marL="0" indent="0">
              <a:buNone/>
            </a:pPr>
            <a:r>
              <a:rPr lang="pl-PL" sz="2000" dirty="0"/>
              <a:t>Více se dozvíte v </a:t>
            </a:r>
            <a:r>
              <a:rPr lang="pl-PL" sz="2000" b="1" dirty="0">
                <a:solidFill>
                  <a:srgbClr val="C00000"/>
                </a:solidFill>
                <a:hlinkClick r:id="rId3"/>
              </a:rPr>
              <a:t>našem článku. </a:t>
            </a:r>
            <a:endParaRPr lang="cs-CZ" sz="2000" b="1" dirty="0">
              <a:solidFill>
                <a:srgbClr val="C00000"/>
              </a:solidFill>
            </a:endParaRPr>
          </a:p>
          <a:p>
            <a:pPr marL="0" indent="0" algn="l" fontAlgn="base">
              <a:buNone/>
            </a:pPr>
            <a:endParaRPr lang="cs-CZ" sz="1900" b="0" i="0" dirty="0">
              <a:solidFill>
                <a:srgbClr val="666666"/>
              </a:solidFill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34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9A5EB-8A42-FB20-4244-8ABE88392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závaznosti ministerských metodik pro obce</a:t>
            </a:r>
            <a:br>
              <a:rPr lang="cs-CZ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E08853-4B22-2B82-8AE5-43C6A5D8D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fontAlgn="base">
              <a:buNone/>
            </a:pPr>
            <a:r>
              <a:rPr lang="cs-CZ" i="1" dirty="0">
                <a:solidFill>
                  <a:srgbClr val="444444"/>
                </a:solidFill>
              </a:rPr>
              <a:t>„</a:t>
            </a:r>
            <a:r>
              <a:rPr lang="cs-CZ" i="1" dirty="0">
                <a:solidFill>
                  <a:srgbClr val="444444"/>
                </a:solidFill>
                <a:effectLst/>
              </a:rPr>
              <a:t>Přestože formální závaznost metodického sdělení pro obec jednající v samostatné působnosti z ničeho dovodit nelze, stále se při vymezení zastavěného území v územním plánu jedná o výkon veřejné moci, který je způsobilý zasahovat do subjektivních práv osob. Proto lze po odpůrci vyžadovat předvídatelný postup, jakož i dodržení zásady zákazu libovůle a zásady rovného zacházení ve vztahu k subjektům, jichž se regulace dotýká. To prakticky znamená, že se odpůrce musí držet mezí daných zákonnou definicí, oprostit se od prospektivního pohledu na území a v případě, že se hodlá od metodického sdělení odchýlit, měl by své důvody vysvětlit tak, aby bylo zřejmé, že se nejedná o libovůli.“</a:t>
            </a:r>
            <a:endParaRPr lang="cs-CZ" i="0" dirty="0">
              <a:solidFill>
                <a:srgbClr val="666666"/>
              </a:solidFill>
              <a:effectLst/>
            </a:endParaRPr>
          </a:p>
          <a:p>
            <a:pPr marL="0" indent="0" algn="l" fontAlgn="base">
              <a:buNone/>
            </a:pPr>
            <a:endParaRPr lang="cs-CZ" i="1" dirty="0">
              <a:solidFill>
                <a:srgbClr val="444444"/>
              </a:solidFill>
            </a:endParaRPr>
          </a:p>
          <a:p>
            <a:pPr marL="0" indent="0" algn="l" fontAlgn="base">
              <a:buNone/>
            </a:pPr>
            <a:r>
              <a:rPr lang="pl-PL" sz="1600" i="0" dirty="0">
                <a:solidFill>
                  <a:srgbClr val="666666"/>
                </a:solidFill>
                <a:effectLst/>
              </a:rPr>
              <a:t>Podle rozsudku NSS ze dne 22. 3. 2023, čj. 2 As 197/2021 – 40, dostupné na </a:t>
            </a:r>
            <a:r>
              <a:rPr lang="pl-PL" sz="1600" i="0" dirty="0">
                <a:solidFill>
                  <a:srgbClr val="666666"/>
                </a:solidFill>
                <a:effectLst/>
                <a:hlinkClick r:id="rId2"/>
              </a:rPr>
              <a:t>www.nssoud.cz</a:t>
            </a:r>
            <a:r>
              <a:rPr lang="pl-PL" sz="1600" i="0" dirty="0">
                <a:solidFill>
                  <a:srgbClr val="666666"/>
                </a:solidFill>
                <a:effectLst/>
              </a:rPr>
              <a:t>.</a:t>
            </a:r>
            <a:r>
              <a:rPr lang="cs-CZ" sz="1600" i="1" dirty="0">
                <a:solidFill>
                  <a:srgbClr val="444444"/>
                </a:solidFill>
                <a:effectLst/>
              </a:rPr>
              <a:t> </a:t>
            </a:r>
          </a:p>
          <a:p>
            <a:pPr marL="0" indent="0" algn="l" fontAlgn="base">
              <a:buNone/>
            </a:pPr>
            <a:endParaRPr lang="cs-CZ" sz="1600" i="1" dirty="0">
              <a:solidFill>
                <a:srgbClr val="444444"/>
              </a:solidFill>
            </a:endParaRPr>
          </a:p>
          <a:p>
            <a:pPr marL="0" indent="0">
              <a:buNone/>
            </a:pPr>
            <a:r>
              <a:rPr lang="pl-PL" sz="1600" dirty="0"/>
              <a:t>Více se dozvíte v </a:t>
            </a:r>
            <a:r>
              <a:rPr lang="pl-PL" sz="1600" b="1" dirty="0">
                <a:solidFill>
                  <a:srgbClr val="C00000"/>
                </a:solidFill>
                <a:hlinkClick r:id="rId3"/>
              </a:rPr>
              <a:t>našem článku. </a:t>
            </a:r>
            <a:endParaRPr lang="cs-CZ" sz="1600" b="1" dirty="0">
              <a:solidFill>
                <a:srgbClr val="C00000"/>
              </a:solidFill>
            </a:endParaRPr>
          </a:p>
          <a:p>
            <a:pPr marL="0" indent="0" algn="l" fontAlgn="base">
              <a:buNone/>
            </a:pPr>
            <a:endParaRPr lang="cs-CZ" sz="1600" i="0" dirty="0">
              <a:solidFill>
                <a:srgbClr val="666666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09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BECD6-85F9-C5DF-467D-87B24554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Povolená vodovodní přípojka nezajistí, že se bude stavět</a:t>
            </a:r>
            <a:br>
              <a:rPr lang="cs-CZ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D1EE0-F7C9-DC27-6723-421D79FE4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„Totéž platí pro územní souhlas vydaný v roce 2020 za účelem realizace vodovodního a kanalizačního napojení pozemku, ale nikoliv předmětného záměru. Souhlas s kanalizační přípojkou, která není napojena na konkrétní stavbu, neurčuje povahu území, jako by tomu bylo například u rozhodnutí o umístění stavby, a není proto ani limitem využití území ve smyslu § 26 odst. 1 stavebního zákona, který by bránil přijetí napadené podoby územního plánu. Platnost vydaného územního souhlasu k přípojkám tak sice nelze </a:t>
            </a:r>
            <a:r>
              <a:rPr lang="cs-CZ" i="1" dirty="0" err="1"/>
              <a:t>derogovat</a:t>
            </a:r>
            <a:r>
              <a:rPr lang="cs-CZ" i="1" dirty="0"/>
              <a:t> územním plánem, stejně tak z ní ale nelze dovozovat nárok na zařazení pozemku do zastavitelné plochy, resp. stanovení regulace odpovídající plánům navrhovatele.“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pl-PL" sz="1700" dirty="0"/>
              <a:t>Podle rozsudku Krajského soudu v Praze, čj. 51 A 63/2023- 37, ze dne 8. 11. 2023, dostupné na </a:t>
            </a:r>
            <a:r>
              <a:rPr lang="pl-PL" sz="1700" dirty="0">
                <a:hlinkClick r:id="rId2"/>
              </a:rPr>
              <a:t>www.nssoud.cz</a:t>
            </a:r>
            <a:r>
              <a:rPr lang="pl-PL" sz="1700" dirty="0"/>
              <a:t>. </a:t>
            </a:r>
          </a:p>
          <a:p>
            <a:pPr marL="0" indent="0">
              <a:buNone/>
            </a:pPr>
            <a:endParaRPr lang="pl-PL" sz="1700" dirty="0"/>
          </a:p>
          <a:p>
            <a:pPr marL="0" indent="0">
              <a:buNone/>
            </a:pPr>
            <a:r>
              <a:rPr lang="pl-PL" sz="1800" dirty="0"/>
              <a:t>Více se dozvíte v </a:t>
            </a:r>
            <a:r>
              <a:rPr lang="pl-PL" sz="1800" b="1" dirty="0">
                <a:solidFill>
                  <a:srgbClr val="C00000"/>
                </a:solidFill>
                <a:hlinkClick r:id="rId3"/>
              </a:rPr>
              <a:t>našem článku. </a:t>
            </a:r>
            <a:endParaRPr lang="cs-CZ" sz="1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184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30A1D-DA3E-FA3A-F9EB-BA0FD8E01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Chybějící dopravní napojení jako důvod pro omezení zastavitelnosti</a:t>
            </a:r>
            <a:br>
              <a:rPr lang="cs-CZ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446B26-F8F7-F903-F14B-26B6F6D3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>
                <a:solidFill>
                  <a:srgbClr val="444444"/>
                </a:solidFill>
              </a:rPr>
              <a:t>„</a:t>
            </a:r>
            <a:r>
              <a:rPr lang="cs-CZ" i="1" dirty="0">
                <a:solidFill>
                  <a:srgbClr val="444444"/>
                </a:solidFill>
                <a:effectLst/>
              </a:rPr>
              <a:t>K tomu lze ještě v obecné rovině poznamenat, že pokud hodlá obec určitou plochu převést na jiné užití z toho důvodu, že plocha nemá dostatečné dopravní napojení, nemůže tak činit v územním řízení, ale jako přiléhavý nástroj se nabízí se právě územní plán. Nakonec není jasné, jak by měla obec postupovat v situaci (jako nastala zpočátku i v této věci), kdy obec rozhoduje o vypuštění plochy ze zastavitelného území v době, kdy žádné územní řízení neběží. Pokud by důsledkem mělo být, že by obec (stěžovatel) měla od vypuštění plochy ze zastavitelného území upustit, jakmile navrhovatelé zahájili společné územní a stavební řízení, pak by to fakticky představovalo motivaci zahájit územní řízení jen proto, aby plocha nebyla vypuštěna ze zastavitelného území.“</a:t>
            </a:r>
          </a:p>
          <a:p>
            <a:pPr marL="0" indent="0">
              <a:buNone/>
            </a:pPr>
            <a:endParaRPr lang="cs-CZ" i="1" dirty="0">
              <a:solidFill>
                <a:srgbClr val="444444"/>
              </a:solidFill>
            </a:endParaRPr>
          </a:p>
          <a:p>
            <a:pPr marL="0" indent="0">
              <a:buNone/>
            </a:pPr>
            <a:r>
              <a:rPr lang="pl-PL" sz="1600" dirty="0"/>
              <a:t>Podle rozsudku NSS ze dne 16. 5. 2023, čj. 8 As 145/2021-51, dostupný na </a:t>
            </a:r>
            <a:r>
              <a:rPr lang="pl-PL" sz="1600" dirty="0">
                <a:hlinkClick r:id="rId2"/>
              </a:rPr>
              <a:t>www.nssoud.cz</a:t>
            </a:r>
            <a:r>
              <a:rPr lang="pl-PL" sz="1600" dirty="0"/>
              <a:t>. 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Více se dozvíte v </a:t>
            </a:r>
            <a:r>
              <a:rPr lang="pl-PL" sz="1600" b="1" dirty="0">
                <a:solidFill>
                  <a:srgbClr val="C00000"/>
                </a:solidFill>
                <a:hlinkClick r:id="rId3"/>
              </a:rPr>
              <a:t>našem článku. </a:t>
            </a:r>
            <a:endParaRPr lang="cs-CZ" sz="1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80129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00DF3-3F47-01D2-E66A-4EAE2FFF5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Odůvodnění (alespoň nějaké) je třeba vždy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F1EE5C-1634-4330-D625-26A6A7D3C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fontAlgn="base">
              <a:buNone/>
            </a:pPr>
            <a:r>
              <a:rPr lang="cs-CZ" b="0" i="1" dirty="0">
                <a:solidFill>
                  <a:srgbClr val="666666"/>
                </a:solidFill>
                <a:effectLst/>
              </a:rPr>
              <a:t>„Závažným důvodem pro zrušení (části) OOP i přes procesní pasivitu navrhovatele nemůže být pouhá obecnost odůvodnění, může jím však být jeho naprostá absence. Jde o případ, kdy odůvodnění je natolik nedostatečné, že nedává o záměrech zpracovatele jasnou představu ani v té nejobecnější rovině, a fakticky tak zcela chybí. Odpůrkyně nebyla povinna se zabývat proporcionalitou přijatého řešení ve vztahu k vlastnickému právu navrhovatele, byla však povinna alespoň v obecné rovině změnu odůvodnit.</a:t>
            </a:r>
            <a:r>
              <a:rPr lang="cs-CZ" dirty="0">
                <a:solidFill>
                  <a:srgbClr val="666666"/>
                </a:solidFill>
              </a:rPr>
              <a:t> </a:t>
            </a:r>
            <a:r>
              <a:rPr lang="cs-CZ" b="0" i="1" dirty="0">
                <a:solidFill>
                  <a:srgbClr val="666666"/>
                </a:solidFill>
                <a:effectLst/>
              </a:rPr>
              <a:t>Soud se ztotožnil s navrhovatelem, že napadené OOP ve vztahu ke změnám v lokalitě č. 11 odůvodnění fakticky postrádá.“</a:t>
            </a:r>
          </a:p>
          <a:p>
            <a:pPr marL="0" indent="0" algn="l" fontAlgn="base">
              <a:buNone/>
            </a:pPr>
            <a:endParaRPr lang="cs-CZ" i="1" dirty="0">
              <a:solidFill>
                <a:srgbClr val="666666"/>
              </a:solidFill>
            </a:endParaRPr>
          </a:p>
          <a:p>
            <a:pPr marL="0" indent="0" algn="l" fontAlgn="base">
              <a:buNone/>
            </a:pPr>
            <a:r>
              <a:rPr lang="pl-PL" sz="1600" b="0" i="0" dirty="0">
                <a:solidFill>
                  <a:srgbClr val="666666"/>
                </a:solidFill>
                <a:effectLst/>
              </a:rPr>
              <a:t>Podle rozsudku Krajského soudu v Praze čj. 55 A 128/2020- 128 ze dne 10. 5. 2023, dostupný na </a:t>
            </a:r>
            <a:r>
              <a:rPr lang="pl-PL" sz="1600" b="0" i="0" dirty="0">
                <a:solidFill>
                  <a:srgbClr val="666666"/>
                </a:solidFill>
                <a:effectLst/>
                <a:hlinkClick r:id="rId2"/>
              </a:rPr>
              <a:t>www.nssoud.cz</a:t>
            </a:r>
            <a:r>
              <a:rPr lang="pl-PL" sz="1600" b="0" i="0" dirty="0">
                <a:solidFill>
                  <a:srgbClr val="666666"/>
                </a:solidFill>
                <a:effectLst/>
              </a:rPr>
              <a:t>. </a:t>
            </a:r>
          </a:p>
          <a:p>
            <a:pPr marL="0" indent="0" algn="l" fontAlgn="base">
              <a:buNone/>
            </a:pPr>
            <a:endParaRPr lang="pl-PL" sz="1600" dirty="0">
              <a:solidFill>
                <a:srgbClr val="666666"/>
              </a:solidFill>
            </a:endParaRPr>
          </a:p>
          <a:p>
            <a:pPr marL="0" indent="0">
              <a:buNone/>
            </a:pPr>
            <a:r>
              <a:rPr lang="pl-PL" sz="1600" dirty="0"/>
              <a:t>Více se dozvíte v </a:t>
            </a:r>
            <a:r>
              <a:rPr lang="pl-PL" sz="1600" b="1" dirty="0">
                <a:solidFill>
                  <a:srgbClr val="C00000"/>
                </a:solidFill>
                <a:hlinkClick r:id="rId3"/>
              </a:rPr>
              <a:t>našem článku. </a:t>
            </a:r>
            <a:endParaRPr lang="cs-CZ" sz="1600" b="1" dirty="0">
              <a:solidFill>
                <a:srgbClr val="C00000"/>
              </a:solidFill>
            </a:endParaRPr>
          </a:p>
          <a:p>
            <a:pPr marL="0" indent="0" algn="l" fontAlgn="base">
              <a:buNone/>
            </a:pPr>
            <a:endParaRPr lang="cs-CZ" sz="1600" b="0" i="0" dirty="0">
              <a:solidFill>
                <a:srgbClr val="666666"/>
              </a:solidFill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080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B74B4A-404C-43E7-D254-CC8A1F9CE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Zklamaná legitimní očekávání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C3D495-A745-0B7D-B3CF-51F32F479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„L</a:t>
            </a:r>
            <a:r>
              <a:rPr lang="cs-CZ" b="0" i="1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egitimní očekávání v procesu územního plánování nelze vykládat jako zachování </a:t>
            </a:r>
            <a:r>
              <a:rPr lang="cs-CZ" b="0" i="1" dirty="0" err="1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statu</a:t>
            </a:r>
            <a:r>
              <a:rPr lang="cs-CZ" b="0" i="1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 quo. To, že stěžovatel v projednávané věci „nepředpokládal, že navrhovaná změna má velkou šanci na přijetí“, a že zasáhne do jeho vlastnického práva, důvod nezákonnosti nepředstavuje. Na věci nic nemění ani to, že se podmínky v území nijak nezměnily. Nový územní plán nemusí reagovat pouze na faktické změny v území, ale i na změnu politické vůle při samosprávě obce. Rozhodování o rozvoji spravovaného území patří mezi základní práva územní samosprávy. Stanovení funkčního využití území a jeho rozvoj je součástí legitimního rozhodnutí zastupitelstva obce.“</a:t>
            </a:r>
          </a:p>
          <a:p>
            <a:pPr marL="0" indent="0">
              <a:buNone/>
            </a:pPr>
            <a:endParaRPr lang="cs-CZ" i="1" dirty="0">
              <a:solidFill>
                <a:srgbClr val="666666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pl-PL" sz="1600" b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Podle rozsudku NSS ze dne 10. 8. 2023, čj. 9 As 105/2023 – 41</a:t>
            </a:r>
            <a:r>
              <a:rPr lang="cs-CZ" sz="1600" b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, dostupný na </a:t>
            </a:r>
            <a:r>
              <a:rPr lang="cs-CZ" sz="1600" b="0" dirty="0">
                <a:solidFill>
                  <a:srgbClr val="666666"/>
                </a:solidFill>
                <a:effectLst/>
                <a:latin typeface="Open Sans" panose="020B0606030504020204" pitchFamily="34" charset="0"/>
                <a:hlinkClick r:id="rId2"/>
              </a:rPr>
              <a:t>www.nssoud.cz</a:t>
            </a:r>
            <a:r>
              <a:rPr lang="cs-CZ" sz="1600" dirty="0">
                <a:solidFill>
                  <a:srgbClr val="666666"/>
                </a:solidFill>
                <a:latin typeface="Open Sans" panose="020B0606030504020204" pitchFamily="34" charset="0"/>
              </a:rPr>
              <a:t>. </a:t>
            </a:r>
          </a:p>
          <a:p>
            <a:pPr marL="0" indent="0">
              <a:buNone/>
            </a:pPr>
            <a:endParaRPr lang="cs-CZ" sz="1600" dirty="0">
              <a:solidFill>
                <a:srgbClr val="666666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pl-PL" sz="1600" dirty="0"/>
              <a:t>Více se dozvíte v </a:t>
            </a:r>
            <a:r>
              <a:rPr lang="pl-PL" sz="1600" b="1" dirty="0">
                <a:solidFill>
                  <a:srgbClr val="C00000"/>
                </a:solidFill>
                <a:hlinkClick r:id="rId3"/>
              </a:rPr>
              <a:t>našem článku. </a:t>
            </a:r>
            <a:endParaRPr lang="cs-CZ" sz="1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63153161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masis">
      <a:dk1>
        <a:sysClr val="windowText" lastClr="000000"/>
      </a:dk1>
      <a:lt1>
        <a:sysClr val="window" lastClr="FFFFFF"/>
      </a:lt1>
      <a:dk2>
        <a:srgbClr val="470401"/>
      </a:dk2>
      <a:lt2>
        <a:srgbClr val="EBE2E2"/>
      </a:lt2>
      <a:accent1>
        <a:srgbClr val="BD1209"/>
      </a:accent1>
      <a:accent2>
        <a:srgbClr val="F40600"/>
      </a:accent2>
      <a:accent3>
        <a:srgbClr val="F26216"/>
      </a:accent3>
      <a:accent4>
        <a:srgbClr val="F0800D"/>
      </a:accent4>
      <a:accent5>
        <a:srgbClr val="3EA8B6"/>
      </a:accent5>
      <a:accent6>
        <a:srgbClr val="005B6B"/>
      </a:accent6>
      <a:hlink>
        <a:srgbClr val="F40600"/>
      </a:hlink>
      <a:folHlink>
        <a:srgbClr val="1C7E8E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1418</Words>
  <Application>Microsoft Office PowerPoint</Application>
  <PresentationFormat>Širokoúhlá obrazovka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Amasis MT Pro Medium</vt:lpstr>
      <vt:lpstr>Arial</vt:lpstr>
      <vt:lpstr>inherit</vt:lpstr>
      <vt:lpstr>Open Sans</vt:lpstr>
      <vt:lpstr>Univers Light</vt:lpstr>
      <vt:lpstr>TribuneVTI</vt:lpstr>
      <vt:lpstr>Územní plány v soudní síni</vt:lpstr>
      <vt:lpstr>Podmínka připojení na kanalizaci v územním plánu </vt:lpstr>
      <vt:lpstr>K odůvodnění stavební uzávěry</vt:lpstr>
      <vt:lpstr>Počet bytových jednotek a územní plán</vt:lpstr>
      <vt:lpstr>K závaznosti ministerských metodik pro obce </vt:lpstr>
      <vt:lpstr>Povolená vodovodní přípojka nezajistí, že se bude stavět </vt:lpstr>
      <vt:lpstr>Chybějící dopravní napojení jako důvod pro omezení zastavitelnosti </vt:lpstr>
      <vt:lpstr>Odůvodnění (alespoň nějaké) je třeba vždy</vt:lpstr>
      <vt:lpstr>Zklamaná legitimní očekávání</vt:lpstr>
      <vt:lpstr>K zásadě kontinuity územního plánování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plány v soudní síni</dc:title>
  <dc:creator>Vendula Zahumenská</dc:creator>
  <cp:lastModifiedBy>Vendula Zahumenská</cp:lastModifiedBy>
  <cp:revision>25</cp:revision>
  <dcterms:created xsi:type="dcterms:W3CDTF">2023-12-07T12:58:11Z</dcterms:created>
  <dcterms:modified xsi:type="dcterms:W3CDTF">2023-12-16T21:38:28Z</dcterms:modified>
</cp:coreProperties>
</file>